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57" r:id="rId2"/>
    <p:sldId id="260" r:id="rId3"/>
    <p:sldId id="273" r:id="rId4"/>
    <p:sldId id="258" r:id="rId5"/>
    <p:sldId id="265" r:id="rId6"/>
    <p:sldId id="268" r:id="rId7"/>
    <p:sldId id="266" r:id="rId8"/>
    <p:sldId id="270" r:id="rId9"/>
    <p:sldId id="256" r:id="rId10"/>
    <p:sldId id="261" r:id="rId11"/>
    <p:sldId id="262" r:id="rId12"/>
    <p:sldId id="263" r:id="rId13"/>
    <p:sldId id="269" r:id="rId14"/>
    <p:sldId id="274" r:id="rId15"/>
    <p:sldId id="275" r:id="rId16"/>
    <p:sldId id="264" r:id="rId17"/>
    <p:sldId id="259" r:id="rId18"/>
    <p:sldId id="267" r:id="rId19"/>
    <p:sldId id="272" r:id="rId20"/>
    <p:sldId id="271" r:id="rId21"/>
  </p:sldIdLst>
  <p:sldSz cx="12192000" cy="6858000"/>
  <p:notesSz cx="6881813" cy="100155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78" y="-7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2516"/>
          </a:xfrm>
          <a:prstGeom prst="rect">
            <a:avLst/>
          </a:prstGeom>
        </p:spPr>
        <p:txBody>
          <a:bodyPr vert="horz" lIns="96551" tIns="48276" rIns="96551" bIns="48276" rtlCol="0"/>
          <a:lstStyle>
            <a:lvl1pPr algn="l">
              <a:defRPr sz="1300"/>
            </a:lvl1pPr>
          </a:lstStyle>
          <a:p>
            <a:endParaRPr lang="en-IE" dirty="0"/>
          </a:p>
        </p:txBody>
      </p:sp>
      <p:sp>
        <p:nvSpPr>
          <p:cNvPr id="3" name="Date Placeholder 2"/>
          <p:cNvSpPr>
            <a:spLocks noGrp="1"/>
          </p:cNvSpPr>
          <p:nvPr>
            <p:ph type="dt" sz="quarter" idx="1"/>
          </p:nvPr>
        </p:nvSpPr>
        <p:spPr>
          <a:xfrm>
            <a:off x="3898102" y="0"/>
            <a:ext cx="2982119" cy="502516"/>
          </a:xfrm>
          <a:prstGeom prst="rect">
            <a:avLst/>
          </a:prstGeom>
        </p:spPr>
        <p:txBody>
          <a:bodyPr vert="horz" lIns="96551" tIns="48276" rIns="96551" bIns="48276" rtlCol="0"/>
          <a:lstStyle>
            <a:lvl1pPr algn="r">
              <a:defRPr sz="1300"/>
            </a:lvl1pPr>
          </a:lstStyle>
          <a:p>
            <a:fld id="{C7A33BA3-2D9B-442D-A388-4D61FF0AD366}" type="datetimeFigureOut">
              <a:rPr lang="en-IE" smtClean="0"/>
              <a:t>09/11/2016</a:t>
            </a:fld>
            <a:endParaRPr lang="en-IE" dirty="0"/>
          </a:p>
        </p:txBody>
      </p:sp>
      <p:sp>
        <p:nvSpPr>
          <p:cNvPr id="4" name="Footer Placeholder 3"/>
          <p:cNvSpPr>
            <a:spLocks noGrp="1"/>
          </p:cNvSpPr>
          <p:nvPr>
            <p:ph type="ftr" sz="quarter" idx="2"/>
          </p:nvPr>
        </p:nvSpPr>
        <p:spPr>
          <a:xfrm>
            <a:off x="0" y="9513023"/>
            <a:ext cx="2982119" cy="502515"/>
          </a:xfrm>
          <a:prstGeom prst="rect">
            <a:avLst/>
          </a:prstGeom>
        </p:spPr>
        <p:txBody>
          <a:bodyPr vert="horz" lIns="96551" tIns="48276" rIns="96551" bIns="48276" rtlCol="0" anchor="b"/>
          <a:lstStyle>
            <a:lvl1pPr algn="l">
              <a:defRPr sz="1300"/>
            </a:lvl1pPr>
          </a:lstStyle>
          <a:p>
            <a:endParaRPr lang="en-IE" dirty="0"/>
          </a:p>
        </p:txBody>
      </p:sp>
      <p:sp>
        <p:nvSpPr>
          <p:cNvPr id="5" name="Slide Number Placeholder 4"/>
          <p:cNvSpPr>
            <a:spLocks noGrp="1"/>
          </p:cNvSpPr>
          <p:nvPr>
            <p:ph type="sldNum" sz="quarter" idx="3"/>
          </p:nvPr>
        </p:nvSpPr>
        <p:spPr>
          <a:xfrm>
            <a:off x="3898102" y="9513023"/>
            <a:ext cx="2982119" cy="502515"/>
          </a:xfrm>
          <a:prstGeom prst="rect">
            <a:avLst/>
          </a:prstGeom>
        </p:spPr>
        <p:txBody>
          <a:bodyPr vert="horz" lIns="96551" tIns="48276" rIns="96551" bIns="48276" rtlCol="0" anchor="b"/>
          <a:lstStyle>
            <a:lvl1pPr algn="r">
              <a:defRPr sz="1300"/>
            </a:lvl1pPr>
          </a:lstStyle>
          <a:p>
            <a:fld id="{308C675A-FA4F-4F02-9BCC-6ACF572565E0}" type="slidenum">
              <a:rPr lang="en-IE" smtClean="0"/>
              <a:t>‹#›</a:t>
            </a:fld>
            <a:endParaRPr lang="en-IE" dirty="0"/>
          </a:p>
        </p:txBody>
      </p:sp>
    </p:spTree>
    <p:extLst>
      <p:ext uri="{BB962C8B-B14F-4D97-AF65-F5344CB8AC3E}">
        <p14:creationId xmlns:p14="http://schemas.microsoft.com/office/powerpoint/2010/main" val="21021235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2924535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5487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1700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148542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5408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1886708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2606721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222127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13237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3857831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36278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43259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2981398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948103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84766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A0C495-3881-433C-8491-9DE03B35C4B6}" type="datetimeFigureOut">
              <a:rPr lang="en-IE" smtClean="0"/>
              <a:t>09/11/2016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5A9A238-3D71-4541-A780-6594FC9BEDF1}" type="slidenum">
              <a:rPr lang="en-IE" smtClean="0"/>
              <a:t>‹#›</a:t>
            </a:fld>
            <a:endParaRPr lang="en-IE" dirty="0"/>
          </a:p>
        </p:txBody>
      </p:sp>
    </p:spTree>
    <p:extLst>
      <p:ext uri="{BB962C8B-B14F-4D97-AF65-F5344CB8AC3E}">
        <p14:creationId xmlns:p14="http://schemas.microsoft.com/office/powerpoint/2010/main" val="15971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A0C495-3881-433C-8491-9DE03B35C4B6}" type="datetimeFigureOut">
              <a:rPr lang="en-IE" smtClean="0"/>
              <a:t>09/11/2016</a:t>
            </a:fld>
            <a:endParaRPr lang="en-I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A9A238-3D71-4541-A780-6594FC9BEDF1}" type="slidenum">
              <a:rPr lang="en-IE" smtClean="0"/>
              <a:t>‹#›</a:t>
            </a:fld>
            <a:endParaRPr lang="en-IE" dirty="0"/>
          </a:p>
        </p:txBody>
      </p:sp>
    </p:spTree>
    <p:extLst>
      <p:ext uri="{BB962C8B-B14F-4D97-AF65-F5344CB8AC3E}">
        <p14:creationId xmlns:p14="http://schemas.microsoft.com/office/powerpoint/2010/main" val="2979460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assembly.coe.int/nw/xml/News/News-View-EN.asp?newsid=5968&amp;lang=2&amp;cat=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hivireland.ie/" TargetMode="External"/><Relationship Id="rId2" Type="http://schemas.openxmlformats.org/officeDocument/2006/relationships/hyperlink" Target="mailto:brona.cousins@hivireland.ie"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rightsnow.ie/assets/12/CA112F0B-5003-4355-994FBDD31DBB567F_document/DOC_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endParaRPr lang="en-IE" sz="8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7979" y="609600"/>
            <a:ext cx="8676023" cy="5403743"/>
          </a:xfrm>
        </p:spPr>
      </p:pic>
    </p:spTree>
    <p:extLst>
      <p:ext uri="{BB962C8B-B14F-4D97-AF65-F5344CB8AC3E}">
        <p14:creationId xmlns:p14="http://schemas.microsoft.com/office/powerpoint/2010/main" val="3212217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6385"/>
            <a:ext cx="8596668" cy="1200727"/>
          </a:xfrm>
        </p:spPr>
        <p:txBody>
          <a:bodyPr/>
          <a:lstStyle/>
          <a:p>
            <a:pPr algn="ctr"/>
            <a:r>
              <a:rPr lang="en-IE" u="sng" dirty="0"/>
              <a:t>Be a Trustworthy &amp; Credible Voice</a:t>
            </a:r>
          </a:p>
        </p:txBody>
      </p:sp>
      <p:sp>
        <p:nvSpPr>
          <p:cNvPr id="3" name="Content Placeholder 2"/>
          <p:cNvSpPr>
            <a:spLocks noGrp="1"/>
          </p:cNvSpPr>
          <p:nvPr>
            <p:ph idx="1"/>
          </p:nvPr>
        </p:nvSpPr>
        <p:spPr/>
        <p:txBody>
          <a:bodyPr>
            <a:normAutofit/>
          </a:bodyPr>
          <a:lstStyle/>
          <a:p>
            <a:r>
              <a:rPr lang="en-IE" dirty="0"/>
              <a:t>Civil society legitimacy arises from our experience of working alongside people living with HIV</a:t>
            </a:r>
          </a:p>
          <a:p>
            <a:r>
              <a:rPr lang="en-IE" dirty="0"/>
              <a:t>The voices of PLWHIV are crucial, and must be central to decision making</a:t>
            </a:r>
          </a:p>
          <a:p>
            <a:r>
              <a:rPr lang="en-IE" dirty="0"/>
              <a:t>High quality HIV related research will lead to evidenced based advocacy</a:t>
            </a:r>
          </a:p>
          <a:p>
            <a:r>
              <a:rPr lang="en-IE" dirty="0"/>
              <a:t>Clarity of messaging – what are we saying and why? Are we united in what we are saying? If not, how do we privately &amp; publicly manage differences of opinion?</a:t>
            </a:r>
          </a:p>
          <a:p>
            <a:r>
              <a:rPr lang="en-IE" dirty="0"/>
              <a:t>Work alongside state agencies and Governments in order for them to understand and appreciate the importance of civil society advocacy. We can speak out when they cannot. They can open doors that we cannot</a:t>
            </a:r>
          </a:p>
          <a:p>
            <a:r>
              <a:rPr lang="en-IE" dirty="0"/>
              <a:t>Immerse our work within Human Rights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7436" y="0"/>
            <a:ext cx="2364563" cy="1272209"/>
          </a:xfrm>
          <a:prstGeom prst="rect">
            <a:avLst/>
          </a:prstGeom>
        </p:spPr>
      </p:pic>
    </p:spTree>
    <p:extLst>
      <p:ext uri="{BB962C8B-B14F-4D97-AF65-F5344CB8AC3E}">
        <p14:creationId xmlns:p14="http://schemas.microsoft.com/office/powerpoint/2010/main" val="103504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8800" dirty="0"/>
              <a:t>A Human Rights </a:t>
            </a:r>
            <a:br>
              <a:rPr lang="en-IE" sz="8800" dirty="0"/>
            </a:br>
            <a:r>
              <a:rPr lang="en-IE" sz="8800" dirty="0"/>
              <a:t>Based Approach</a:t>
            </a:r>
            <a:br>
              <a:rPr lang="en-IE" sz="8800" dirty="0"/>
            </a:br>
            <a:r>
              <a:rPr lang="en-IE" sz="8800" dirty="0"/>
              <a:t>To Our Work</a:t>
            </a:r>
            <a:br>
              <a:rPr lang="en-IE" sz="8800" dirty="0"/>
            </a:br>
            <a:endParaRPr lang="en-IE" sz="88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778176" y="0"/>
            <a:ext cx="2413824" cy="1298713"/>
          </a:xfrm>
        </p:spPr>
      </p:pic>
    </p:spTree>
    <p:extLst>
      <p:ext uri="{BB962C8B-B14F-4D97-AF65-F5344CB8AC3E}">
        <p14:creationId xmlns:p14="http://schemas.microsoft.com/office/powerpoint/2010/main" val="3646329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2800" dirty="0"/>
              <a:t>‘A human rights based approach begins with the conviction that all people are entitled to the protection and promotion of their human rights’</a:t>
            </a:r>
          </a:p>
        </p:txBody>
      </p:sp>
      <p:sp>
        <p:nvSpPr>
          <p:cNvPr id="3" name="Content Placeholder 2"/>
          <p:cNvSpPr>
            <a:spLocks noGrp="1"/>
          </p:cNvSpPr>
          <p:nvPr>
            <p:ph idx="1"/>
          </p:nvPr>
        </p:nvSpPr>
        <p:spPr/>
        <p:txBody>
          <a:bodyPr>
            <a:normAutofit lnSpcReduction="10000"/>
          </a:bodyPr>
          <a:lstStyle/>
          <a:p>
            <a:endParaRPr lang="en-IE" dirty="0"/>
          </a:p>
          <a:p>
            <a:r>
              <a:rPr lang="en-IE" dirty="0"/>
              <a:t>Human rights legislative framework</a:t>
            </a:r>
          </a:p>
          <a:p>
            <a:endParaRPr lang="en-IE" dirty="0"/>
          </a:p>
          <a:p>
            <a:r>
              <a:rPr lang="en-IE" dirty="0"/>
              <a:t>Equality, non-discrimination &amp; attention to vulnerable groups</a:t>
            </a:r>
          </a:p>
          <a:p>
            <a:endParaRPr lang="en-IE" dirty="0"/>
          </a:p>
          <a:p>
            <a:r>
              <a:rPr lang="en-IE" dirty="0"/>
              <a:t>Empowerment</a:t>
            </a:r>
          </a:p>
          <a:p>
            <a:endParaRPr lang="en-IE" dirty="0"/>
          </a:p>
          <a:p>
            <a:r>
              <a:rPr lang="en-IE" dirty="0"/>
              <a:t>Participation</a:t>
            </a:r>
          </a:p>
          <a:p>
            <a:endParaRPr lang="en-IE" dirty="0"/>
          </a:p>
          <a:p>
            <a:r>
              <a:rPr lang="en-IE" dirty="0"/>
              <a:t>Accountability &amp; Transparency</a:t>
            </a:r>
          </a:p>
          <a:p>
            <a:endParaRPr lang="en-IE" dirty="0"/>
          </a:p>
          <a:p>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1375282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Conventions, </a:t>
            </a:r>
            <a:br>
              <a:rPr lang="en-IE" u="sng" dirty="0"/>
            </a:br>
            <a:r>
              <a:rPr lang="en-IE" u="sng" dirty="0"/>
              <a:t>Charters and Declarations</a:t>
            </a:r>
          </a:p>
        </p:txBody>
      </p:sp>
      <p:sp>
        <p:nvSpPr>
          <p:cNvPr id="3" name="Content Placeholder 2"/>
          <p:cNvSpPr>
            <a:spLocks noGrp="1"/>
          </p:cNvSpPr>
          <p:nvPr>
            <p:ph idx="1"/>
          </p:nvPr>
        </p:nvSpPr>
        <p:spPr/>
        <p:txBody>
          <a:bodyPr/>
          <a:lstStyle/>
          <a:p>
            <a:endParaRPr lang="en-IE" dirty="0"/>
          </a:p>
          <a:p>
            <a:r>
              <a:rPr lang="en-IE" dirty="0"/>
              <a:t>EU Charter of Fundamental Rights</a:t>
            </a:r>
          </a:p>
          <a:p>
            <a:r>
              <a:rPr lang="en-IE" dirty="0"/>
              <a:t>Universal Declaration of Human Rights</a:t>
            </a:r>
          </a:p>
          <a:p>
            <a:r>
              <a:rPr lang="en-IE" dirty="0"/>
              <a:t>International Convention on Economic, Social &amp; Cultural Rights</a:t>
            </a:r>
          </a:p>
          <a:p>
            <a:r>
              <a:rPr lang="en-IE" dirty="0"/>
              <a:t>European Social Charter</a:t>
            </a:r>
          </a:p>
          <a:p>
            <a:r>
              <a:rPr lang="en-IE" dirty="0"/>
              <a:t>International Convention on Civil &amp; Political Rights</a:t>
            </a:r>
          </a:p>
          <a:p>
            <a:r>
              <a:rPr lang="en-IE" dirty="0"/>
              <a:t>UN Special Sessions and Political Declarations on HIV/AIDS</a:t>
            </a:r>
          </a:p>
          <a:p>
            <a:r>
              <a:rPr lang="en-IE" sz="2400" b="1" dirty="0"/>
              <a:t>European Convention on Human Rights</a:t>
            </a:r>
          </a:p>
          <a:p>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78176" y="0"/>
            <a:ext cx="2413824" cy="1298713"/>
          </a:xfrm>
          <a:prstGeom prst="rect">
            <a:avLst/>
          </a:prstGeom>
        </p:spPr>
      </p:pic>
    </p:spTree>
    <p:extLst>
      <p:ext uri="{BB962C8B-B14F-4D97-AF65-F5344CB8AC3E}">
        <p14:creationId xmlns:p14="http://schemas.microsoft.com/office/powerpoint/2010/main" val="1914326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European Convention on Human Rights</a:t>
            </a:r>
          </a:p>
        </p:txBody>
      </p:sp>
      <p:sp>
        <p:nvSpPr>
          <p:cNvPr id="3" name="Content Placeholder 2"/>
          <p:cNvSpPr>
            <a:spLocks noGrp="1"/>
          </p:cNvSpPr>
          <p:nvPr>
            <p:ph idx="1"/>
          </p:nvPr>
        </p:nvSpPr>
        <p:spPr/>
        <p:txBody>
          <a:bodyPr/>
          <a:lstStyle/>
          <a:p>
            <a:r>
              <a:rPr lang="en-IE" dirty="0">
                <a:hlinkClick r:id="rId2"/>
              </a:rPr>
              <a:t>http://www.assembly.coe.int/nw/xml/News/News-View-EN.asp?newsid=5968&amp;lang=2&amp;cat=5</a:t>
            </a:r>
            <a:r>
              <a:rPr lang="en-IE" dirty="0"/>
              <a:t> – Impact of the ECHR on Member States</a:t>
            </a:r>
          </a:p>
          <a:p>
            <a:r>
              <a:rPr lang="en-IE" dirty="0"/>
              <a:t>Art 3 – Right to freedom from inhuman or degrading treatment or punishment</a:t>
            </a:r>
          </a:p>
          <a:p>
            <a:r>
              <a:rPr lang="en-IE" dirty="0"/>
              <a:t>Art 5 – Right to have lawfulness of detention speedily examined by a court</a:t>
            </a:r>
          </a:p>
          <a:p>
            <a:r>
              <a:rPr lang="en-IE" dirty="0"/>
              <a:t>Art 8 – Right to respect for private life</a:t>
            </a:r>
          </a:p>
          <a:p>
            <a:r>
              <a:rPr lang="en-IE" dirty="0"/>
              <a:t>Art 10 – Right to freedom of expression</a:t>
            </a:r>
          </a:p>
          <a:p>
            <a:r>
              <a:rPr lang="en-IE" dirty="0"/>
              <a:t>Art 11 – Right to freedom of assembly</a:t>
            </a:r>
          </a:p>
          <a:p>
            <a:r>
              <a:rPr lang="en-IE" dirty="0"/>
              <a:t>Art 12 – Right to marriage</a:t>
            </a:r>
          </a:p>
          <a:p>
            <a:r>
              <a:rPr lang="en-IE" dirty="0"/>
              <a:t>Art 13 – Right to an effective remedy</a:t>
            </a:r>
          </a:p>
          <a:p>
            <a:r>
              <a:rPr lang="en-IE" dirty="0"/>
              <a:t>Art 14 – Prohibition on discrimination</a:t>
            </a:r>
          </a:p>
          <a:p>
            <a:endParaRPr lang="en-IE"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7436" y="0"/>
            <a:ext cx="2364563" cy="1272209"/>
          </a:xfrm>
          <a:prstGeom prst="rect">
            <a:avLst/>
          </a:prstGeom>
        </p:spPr>
      </p:pic>
    </p:spTree>
    <p:extLst>
      <p:ext uri="{BB962C8B-B14F-4D97-AF65-F5344CB8AC3E}">
        <p14:creationId xmlns:p14="http://schemas.microsoft.com/office/powerpoint/2010/main" val="467294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ECoHR’s Country Based Decisions</a:t>
            </a:r>
          </a:p>
        </p:txBody>
      </p:sp>
      <p:sp>
        <p:nvSpPr>
          <p:cNvPr id="3" name="Content Placeholder 2"/>
          <p:cNvSpPr>
            <a:spLocks noGrp="1"/>
          </p:cNvSpPr>
          <p:nvPr>
            <p:ph idx="1"/>
          </p:nvPr>
        </p:nvSpPr>
        <p:spPr/>
        <p:txBody>
          <a:bodyPr>
            <a:normAutofit fontScale="85000" lnSpcReduction="20000"/>
          </a:bodyPr>
          <a:lstStyle/>
          <a:p>
            <a:r>
              <a:rPr lang="en-IE" dirty="0"/>
              <a:t>Georgia – Art 3 – improving healthcare in prisons, notably in terms of Hep C and TB prevention, diagnostics and treatment</a:t>
            </a:r>
          </a:p>
          <a:p>
            <a:r>
              <a:rPr lang="en-IE" dirty="0"/>
              <a:t>Germany – Art 3 – police must not threaten suspect with physical harm during interrogation</a:t>
            </a:r>
          </a:p>
          <a:p>
            <a:r>
              <a:rPr lang="en-IE" dirty="0"/>
              <a:t>Netherlands – Art 5 – judicial review of involuntary psychiatric detention</a:t>
            </a:r>
          </a:p>
          <a:p>
            <a:r>
              <a:rPr lang="en-IE" dirty="0"/>
              <a:t>Czech Republic – Art 8 – family must not be separated on grounds of material difficulties</a:t>
            </a:r>
          </a:p>
          <a:p>
            <a:r>
              <a:rPr lang="en-IE" dirty="0"/>
              <a:t>France – Art 8 – legal recognition of the new identity of post-operative transsexuals; Art 10 – insulting the head of state is no longer a crime</a:t>
            </a:r>
          </a:p>
          <a:p>
            <a:r>
              <a:rPr lang="en-IE" dirty="0"/>
              <a:t>Greece – Arts 8 &amp; 14 – legal recognition of same-sex couples</a:t>
            </a:r>
          </a:p>
          <a:p>
            <a:r>
              <a:rPr lang="en-IE" dirty="0"/>
              <a:t>Ireland – Art 8 – decriminalisation of homosexuality; children not to be placed for adoption without consulting biological father</a:t>
            </a:r>
          </a:p>
          <a:p>
            <a:r>
              <a:rPr lang="en-IE" dirty="0"/>
              <a:t>Moldova – Art 11 – no arbitrary ban on LGBT rights demonstration</a:t>
            </a:r>
          </a:p>
          <a:p>
            <a:r>
              <a:rPr lang="en-IE" dirty="0"/>
              <a:t>United Kingdom – Arts 8,12 &amp; 13 – decriminalisation of homosexuality and protection of privacy for homosexuals serving in the military; protection of transsexuals from discrimination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415449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Practical Tools in Implementing a HRBA</a:t>
            </a:r>
          </a:p>
        </p:txBody>
      </p:sp>
      <p:sp>
        <p:nvSpPr>
          <p:cNvPr id="3" name="Content Placeholder 2"/>
          <p:cNvSpPr>
            <a:spLocks noGrp="1"/>
          </p:cNvSpPr>
          <p:nvPr>
            <p:ph idx="1"/>
          </p:nvPr>
        </p:nvSpPr>
        <p:spPr/>
        <p:txBody>
          <a:bodyPr>
            <a:normAutofit fontScale="85000" lnSpcReduction="10000"/>
          </a:bodyPr>
          <a:lstStyle/>
          <a:p>
            <a:r>
              <a:rPr lang="en-IE" dirty="0"/>
              <a:t>It is crucial that we build networks and coalitions</a:t>
            </a:r>
          </a:p>
          <a:p>
            <a:r>
              <a:rPr lang="en-IE" dirty="0"/>
              <a:t>We must know who the decisions makers are</a:t>
            </a:r>
          </a:p>
          <a:p>
            <a:r>
              <a:rPr lang="en-IE" dirty="0"/>
              <a:t>We are seeking a rationale </a:t>
            </a:r>
            <a:r>
              <a:rPr lang="en-IE" b="1" u="sng" dirty="0"/>
              <a:t>on how policy and decisions are arrived at within the context of a state bodies legal and human rights obligations – protect, promote, fulfil</a:t>
            </a:r>
          </a:p>
          <a:p>
            <a:r>
              <a:rPr lang="en-IE" dirty="0"/>
              <a:t>Documenting what exactly the issue is, whether on a personal or more general level</a:t>
            </a:r>
          </a:p>
          <a:p>
            <a:r>
              <a:rPr lang="en-IE" dirty="0"/>
              <a:t>Be hard on the problem, soft on the people (may have its limits!)</a:t>
            </a:r>
          </a:p>
          <a:p>
            <a:r>
              <a:rPr lang="en-IE" dirty="0"/>
              <a:t>An initial 4-step process for Human Rights Advocacy</a:t>
            </a:r>
          </a:p>
          <a:p>
            <a:pPr marL="0" indent="0">
              <a:buNone/>
            </a:pPr>
            <a:r>
              <a:rPr lang="en-IE" dirty="0"/>
              <a:t>	i) Objective – what do you hope to achieve? What is your best possible outcome and next    	   best alternative?</a:t>
            </a:r>
          </a:p>
          <a:p>
            <a:pPr marL="0" indent="0">
              <a:buNone/>
            </a:pPr>
            <a:r>
              <a:rPr lang="en-IE" dirty="0"/>
              <a:t>	ii) Initial phone calls and emails to state bodies</a:t>
            </a:r>
          </a:p>
          <a:p>
            <a:pPr marL="0" indent="0">
              <a:buNone/>
            </a:pPr>
            <a:r>
              <a:rPr lang="en-IE" dirty="0"/>
              <a:t>	iii) More formal letters if required</a:t>
            </a:r>
          </a:p>
          <a:p>
            <a:pPr marL="0" indent="0">
              <a:buNone/>
            </a:pPr>
            <a:r>
              <a:rPr lang="en-IE" dirty="0"/>
              <a:t>	iv) Freedom of Information Request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78176" y="0"/>
            <a:ext cx="2413824" cy="1298713"/>
          </a:xfrm>
          <a:prstGeom prst="rect">
            <a:avLst/>
          </a:prstGeom>
        </p:spPr>
      </p:pic>
    </p:spTree>
    <p:extLst>
      <p:ext uri="{BB962C8B-B14F-4D97-AF65-F5344CB8AC3E}">
        <p14:creationId xmlns:p14="http://schemas.microsoft.com/office/powerpoint/2010/main" val="1609304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dirty="0"/>
              <a:t>The role of </a:t>
            </a:r>
            <a:br>
              <a:rPr lang="en-IE" sz="7200" dirty="0"/>
            </a:br>
            <a:r>
              <a:rPr lang="en-IE" sz="7200" dirty="0"/>
              <a:t>AIDS Action Europe in supporting advocacy at national level</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p:spPr>
      </p:pic>
    </p:spTree>
    <p:extLst>
      <p:ext uri="{BB962C8B-B14F-4D97-AF65-F5344CB8AC3E}">
        <p14:creationId xmlns:p14="http://schemas.microsoft.com/office/powerpoint/2010/main" val="386210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4800" u="sng" dirty="0"/>
              <a:t>Please Be Proactive!!</a:t>
            </a:r>
          </a:p>
        </p:txBody>
      </p:sp>
      <p:sp>
        <p:nvSpPr>
          <p:cNvPr id="3" name="Content Placeholder 2"/>
          <p:cNvSpPr>
            <a:spLocks noGrp="1"/>
          </p:cNvSpPr>
          <p:nvPr>
            <p:ph idx="1"/>
          </p:nvPr>
        </p:nvSpPr>
        <p:spPr/>
        <p:txBody>
          <a:bodyPr>
            <a:normAutofit lnSpcReduction="10000"/>
          </a:bodyPr>
          <a:lstStyle/>
          <a:p>
            <a:r>
              <a:rPr lang="en-IE" dirty="0"/>
              <a:t>AAE can proactively support civil society as follows:</a:t>
            </a:r>
          </a:p>
          <a:p>
            <a:pPr lvl="0">
              <a:buAutoNum type="alphaLcParenR"/>
            </a:pPr>
            <a:r>
              <a:rPr lang="en-IE" dirty="0"/>
              <a:t>Capacity build PLWHIV and AAE members in the area of advocacy – develop an advocacy toolkit based upon practical support and keep it concise</a:t>
            </a:r>
          </a:p>
          <a:p>
            <a:pPr lvl="0">
              <a:buAutoNum type="alphaLcParenR"/>
            </a:pPr>
            <a:r>
              <a:rPr lang="en-IE" dirty="0"/>
              <a:t>Increase knowledge and training on human rights for AAE members – how members can implement a human rights based approach within their work</a:t>
            </a:r>
          </a:p>
          <a:p>
            <a:pPr lvl="0">
              <a:buAutoNum type="alphaLcParenR"/>
            </a:pPr>
            <a:r>
              <a:rPr lang="en-IE" dirty="0"/>
              <a:t>Conduct, support and promote quality HIV research that provides a solid evidence base to support lobbying and advocacy campaigns. Contextualise within a human rights framework</a:t>
            </a:r>
          </a:p>
          <a:p>
            <a:pPr lvl="0">
              <a:buAutoNum type="alphaLcParenR"/>
            </a:pPr>
            <a:r>
              <a:rPr lang="en-IE" dirty="0"/>
              <a:t>Develop various communication mechanisms whereby AAE can ascertain what the key national issues for individual members are; common issues across many members; and how AAE can promote these issues on an EU policy level as this will filter down to national policy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2047395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Civil Society Advocacy</a:t>
            </a:r>
          </a:p>
        </p:txBody>
      </p:sp>
      <p:sp>
        <p:nvSpPr>
          <p:cNvPr id="3" name="Content Placeholder 2"/>
          <p:cNvSpPr>
            <a:spLocks noGrp="1"/>
          </p:cNvSpPr>
          <p:nvPr>
            <p:ph idx="1"/>
          </p:nvPr>
        </p:nvSpPr>
        <p:spPr/>
        <p:txBody>
          <a:bodyPr>
            <a:normAutofit fontScale="77500" lnSpcReduction="20000"/>
          </a:bodyPr>
          <a:lstStyle/>
          <a:p>
            <a:pPr marL="0" indent="0">
              <a:buNone/>
            </a:pPr>
            <a:r>
              <a:rPr lang="en-IE" sz="3200" dirty="0"/>
              <a:t>To paraphrase Dr. Mary P. Murphy (NUIM) ……</a:t>
            </a:r>
          </a:p>
          <a:p>
            <a:endParaRPr lang="en-IE" sz="3200" dirty="0"/>
          </a:p>
          <a:p>
            <a:r>
              <a:rPr lang="en-IE" sz="3200" dirty="0"/>
              <a:t>Do Not Be Silent</a:t>
            </a:r>
          </a:p>
          <a:p>
            <a:endParaRPr lang="en-IE" sz="3200" dirty="0"/>
          </a:p>
          <a:p>
            <a:r>
              <a:rPr lang="en-IE" sz="3200" dirty="0"/>
              <a:t>Do Imagine Better Alternatives</a:t>
            </a:r>
          </a:p>
          <a:p>
            <a:endParaRPr lang="en-IE" sz="3200" dirty="0"/>
          </a:p>
          <a:p>
            <a:r>
              <a:rPr lang="en-IE" sz="3200" dirty="0"/>
              <a:t>Do Build Progressive Alliances</a:t>
            </a:r>
          </a:p>
          <a:p>
            <a:endParaRPr lang="en-IE" sz="3200" dirty="0"/>
          </a:p>
          <a:p>
            <a:r>
              <a:rPr lang="en-IE" sz="3200" dirty="0"/>
              <a:t>Lets Claim Our Space in Political Debate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231195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Work of HIV Ireland</a:t>
            </a:r>
          </a:p>
        </p:txBody>
      </p:sp>
      <p:sp>
        <p:nvSpPr>
          <p:cNvPr id="3" name="Content Placeholder 2"/>
          <p:cNvSpPr>
            <a:spLocks noGrp="1"/>
          </p:cNvSpPr>
          <p:nvPr>
            <p:ph idx="1"/>
          </p:nvPr>
        </p:nvSpPr>
        <p:spPr/>
        <p:txBody>
          <a:bodyPr/>
          <a:lstStyle/>
          <a:p>
            <a:r>
              <a:rPr lang="en-IE" sz="2400" dirty="0"/>
              <a:t>Community Support</a:t>
            </a:r>
          </a:p>
          <a:p>
            <a:endParaRPr lang="en-IE" sz="2400" dirty="0"/>
          </a:p>
          <a:p>
            <a:r>
              <a:rPr lang="en-IE" sz="2400" dirty="0"/>
              <a:t>Prevention, Education &amp; Training</a:t>
            </a:r>
          </a:p>
          <a:p>
            <a:endParaRPr lang="en-IE" sz="2400" dirty="0"/>
          </a:p>
          <a:p>
            <a:r>
              <a:rPr lang="en-IE" sz="2400" dirty="0"/>
              <a:t>Policy &amp; Research</a:t>
            </a:r>
          </a:p>
          <a:p>
            <a:endParaRPr lang="en-IE" sz="2400" dirty="0"/>
          </a:p>
          <a:p>
            <a:r>
              <a:rPr lang="en-IE" sz="2400" dirty="0"/>
              <a:t>Campaigning &amp; Advocacy</a:t>
            </a:r>
          </a:p>
          <a:p>
            <a:endParaRPr lang="en-IE"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7437" y="0"/>
            <a:ext cx="2364564" cy="1272209"/>
          </a:xfrm>
          <a:prstGeom prst="rect">
            <a:avLst/>
          </a:prstGeom>
        </p:spPr>
      </p:pic>
    </p:spTree>
    <p:extLst>
      <p:ext uri="{BB962C8B-B14F-4D97-AF65-F5344CB8AC3E}">
        <p14:creationId xmlns:p14="http://schemas.microsoft.com/office/powerpoint/2010/main" val="3383848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Dankeschon!</a:t>
            </a:r>
            <a:br>
              <a:rPr lang="en-IE" dirty="0"/>
            </a:br>
            <a:r>
              <a:rPr lang="en-IE" dirty="0"/>
              <a:t>Thank You!</a:t>
            </a:r>
          </a:p>
        </p:txBody>
      </p:sp>
      <p:sp>
        <p:nvSpPr>
          <p:cNvPr id="4" name="Rectangle 1"/>
          <p:cNvSpPr>
            <a:spLocks noGrp="1" noChangeArrowheads="1"/>
          </p:cNvSpPr>
          <p:nvPr>
            <p:ph idx="1"/>
          </p:nvPr>
        </p:nvSpPr>
        <p:spPr bwMode="auto">
          <a:xfrm>
            <a:off x="677334" y="2200454"/>
            <a:ext cx="8596668" cy="380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IE"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IE"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Niall Mulligan</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Executive Director</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HIV Ireland,</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70 Eccles Street,</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Dublin,</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DO7 A977</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Tel: 01-8733799</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Mob: 085 7457951 </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Fax: 01-8733174</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FF"/>
                </a:solidFill>
                <a:effectLst/>
                <a:latin typeface="+mj-lt"/>
                <a:ea typeface="Calibri" panose="020F0502020204030204" pitchFamily="34" charset="0"/>
                <a:cs typeface="Times New Roman" panose="02020603050405020304" pitchFamily="18" charset="0"/>
              </a:rPr>
              <a:t>e:</a:t>
            </a:r>
            <a:r>
              <a:rPr kumimoji="0" lang="en-US" altLang="en-US" sz="1600" b="0" i="0" u="none" strike="noStrike" cap="none" normalizeH="0" baseline="0" dirty="0">
                <a:ln>
                  <a:noFill/>
                </a:ln>
                <a:solidFill>
                  <a:srgbClr val="808080"/>
                </a:solidFill>
                <a:effectLst/>
                <a:latin typeface="+mj-lt"/>
                <a:ea typeface="Calibri" panose="020F0502020204030204" pitchFamily="34" charset="0"/>
                <a:cs typeface="Times New Roman" panose="02020603050405020304" pitchFamily="18" charset="0"/>
              </a:rPr>
              <a:t> </a:t>
            </a:r>
            <a:r>
              <a:rPr kumimoji="0" lang="en-US" altLang="en-US" sz="1600" b="0" i="0" u="none" strike="noStrike" cap="none" normalizeH="0" baseline="0" dirty="0">
                <a:ln>
                  <a:noFill/>
                </a:ln>
                <a:solidFill>
                  <a:srgbClr val="0563C1"/>
                </a:solidFill>
                <a:effectLst/>
                <a:latin typeface="+mj-lt"/>
                <a:ea typeface="Calibri" panose="020F0502020204030204" pitchFamily="34" charset="0"/>
                <a:cs typeface="Times New Roman" panose="02020603050405020304" pitchFamily="18" charset="0"/>
                <a:hlinkClick r:id="rId2"/>
              </a:rPr>
              <a:t>niall.mulligan@hivireland.ie</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 </a:t>
            </a:r>
            <a:endParaRPr kumimoji="0" lang="en-IE" altLang="en-US" sz="16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600" b="1"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Website: </a:t>
            </a:r>
            <a:r>
              <a:rPr kumimoji="0" lang="en-IE" altLang="en-US" sz="1600" b="1" i="0" u="sng" strike="noStrike" cap="none" normalizeH="0" baseline="0" dirty="0">
                <a:ln>
                  <a:noFill/>
                </a:ln>
                <a:solidFill>
                  <a:srgbClr val="0563C1"/>
                </a:solidFill>
                <a:effectLst/>
                <a:latin typeface="+mj-lt"/>
                <a:ea typeface="Calibri" panose="020F0502020204030204" pitchFamily="34" charset="0"/>
                <a:cs typeface="Times New Roman" panose="02020603050405020304" pitchFamily="18" charset="0"/>
                <a:hlinkClick r:id="rId3"/>
              </a:rPr>
              <a:t>www.hivireland.ie</a:t>
            </a:r>
            <a:r>
              <a:rPr kumimoji="0" lang="en-IE" altLang="en-US" sz="1600" b="1" i="0" u="none" strike="noStrike" cap="none" normalizeH="0" baseline="0" dirty="0">
                <a:ln>
                  <a:noFill/>
                </a:ln>
                <a:solidFill>
                  <a:srgbClr val="1F497D"/>
                </a:solidFill>
                <a:effectLst/>
                <a:latin typeface="+mj-lt"/>
                <a:ea typeface="Calibri" panose="020F0502020204030204" pitchFamily="34" charset="0"/>
                <a:cs typeface="Times New Roman" panose="02020603050405020304" pitchFamily="18" charset="0"/>
              </a:rPr>
              <a:t> </a:t>
            </a:r>
            <a:endParaRPr kumimoji="0" lang="en-IE" altLang="en-US" sz="16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1100" b="0" i="0" u="none" strike="noStrike" cap="none" normalizeH="0" baseline="0" dirty="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220087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u="sng" dirty="0"/>
              <a:t>Key Areas of Presentation</a:t>
            </a:r>
          </a:p>
        </p:txBody>
      </p:sp>
      <p:sp>
        <p:nvSpPr>
          <p:cNvPr id="3" name="Content Placeholder 2"/>
          <p:cNvSpPr>
            <a:spLocks noGrp="1"/>
          </p:cNvSpPr>
          <p:nvPr>
            <p:ph idx="1"/>
          </p:nvPr>
        </p:nvSpPr>
        <p:spPr/>
        <p:txBody>
          <a:bodyPr>
            <a:normAutofit/>
          </a:bodyPr>
          <a:lstStyle/>
          <a:p>
            <a:r>
              <a:rPr lang="en-IE" sz="2400" dirty="0"/>
              <a:t>Influence &amp; Role of Irish Civil Society</a:t>
            </a:r>
          </a:p>
          <a:p>
            <a:endParaRPr lang="en-IE" sz="2400" dirty="0"/>
          </a:p>
          <a:p>
            <a:r>
              <a:rPr lang="en-IE" sz="2400" dirty="0"/>
              <a:t>Civil Society, Advocacy &amp; HIV Policy</a:t>
            </a:r>
          </a:p>
          <a:p>
            <a:endParaRPr lang="en-IE" sz="2400" dirty="0"/>
          </a:p>
          <a:p>
            <a:r>
              <a:rPr lang="en-IE" sz="2400" dirty="0"/>
              <a:t>Human Rights Based Approach to Our Work</a:t>
            </a:r>
          </a:p>
          <a:p>
            <a:endParaRPr lang="en-IE" sz="2400" dirty="0"/>
          </a:p>
          <a:p>
            <a:r>
              <a:rPr lang="en-IE" sz="2400" dirty="0"/>
              <a:t>Role of AAE in Supporting Advocacy at National Level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412572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8800" dirty="0"/>
              <a:t>Influence and Role of </a:t>
            </a:r>
            <a:br>
              <a:rPr lang="en-IE" sz="8800" dirty="0"/>
            </a:br>
            <a:r>
              <a:rPr lang="en-IE" sz="8800" dirty="0"/>
              <a:t>Irish Civil Society</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52067" y="-1"/>
            <a:ext cx="2339933" cy="1258957"/>
          </a:xfrm>
        </p:spPr>
      </p:pic>
    </p:spTree>
    <p:extLst>
      <p:ext uri="{BB962C8B-B14F-4D97-AF65-F5344CB8AC3E}">
        <p14:creationId xmlns:p14="http://schemas.microsoft.com/office/powerpoint/2010/main" val="4276954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2800" dirty="0"/>
              <a:t/>
            </a:r>
            <a:br>
              <a:rPr lang="en-IE" sz="2800" dirty="0"/>
            </a:br>
            <a:r>
              <a:rPr lang="en-IE" sz="2800" u="sng" dirty="0"/>
              <a:t>Long Tradition of Civil Society Activism in Ireland</a:t>
            </a:r>
          </a:p>
        </p:txBody>
      </p:sp>
      <p:sp>
        <p:nvSpPr>
          <p:cNvPr id="3" name="Content Placeholder 2"/>
          <p:cNvSpPr>
            <a:spLocks noGrp="1"/>
          </p:cNvSpPr>
          <p:nvPr>
            <p:ph idx="1"/>
          </p:nvPr>
        </p:nvSpPr>
        <p:spPr/>
        <p:txBody>
          <a:bodyPr>
            <a:normAutofit fontScale="85000" lnSpcReduction="20000"/>
          </a:bodyPr>
          <a:lstStyle/>
          <a:p>
            <a:endParaRPr lang="en-IE" dirty="0"/>
          </a:p>
          <a:p>
            <a:r>
              <a:rPr lang="en-IE" dirty="0"/>
              <a:t>Originally church and religious based – stepping in where state failed or refused to do so. Remain influential and powerful</a:t>
            </a:r>
          </a:p>
          <a:p>
            <a:endParaRPr lang="en-IE" dirty="0"/>
          </a:p>
          <a:p>
            <a:r>
              <a:rPr lang="en-IE" dirty="0"/>
              <a:t>Many small, medium and large civil society groups and networks in Ireland</a:t>
            </a:r>
          </a:p>
          <a:p>
            <a:endParaRPr lang="en-IE" dirty="0"/>
          </a:p>
          <a:p>
            <a:r>
              <a:rPr lang="en-IE" dirty="0"/>
              <a:t>Political and societal emphasis can often be on protecting the ‘national interest’ which leaves those on the margins increasingly vulnerable</a:t>
            </a:r>
          </a:p>
          <a:p>
            <a:endParaRPr lang="en-IE" dirty="0"/>
          </a:p>
          <a:p>
            <a:r>
              <a:rPr lang="en-IE" dirty="0"/>
              <a:t>Increasing tradition of input into human rights activism and structures e.g. Universal Periodic Review process; Shadow Reports (e.g. page 10 has point re: HIV included here after lobbying by HIV Ireland, ACET, Rialto CDT and UISCE </a:t>
            </a:r>
            <a:r>
              <a:rPr lang="en-IE" dirty="0">
                <a:hlinkClick r:id="rId2"/>
              </a:rPr>
              <a:t>http://www.rightsnow.ie/assets/12/CA112F0B-5003-4355-994FBDD31DBB567F_document/DOC_1.pdf</a:t>
            </a:r>
            <a:r>
              <a:rPr lang="en-IE" dirty="0"/>
              <a:t>); Know Your Rights Campaign</a:t>
            </a:r>
          </a:p>
          <a:p>
            <a:pPr marL="0" indent="0">
              <a:buNone/>
            </a:pPr>
            <a:r>
              <a:rPr lang="en-IE" dirty="0"/>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380285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6000" u="sng" dirty="0"/>
              <a:t>Challenges Exist</a:t>
            </a:r>
          </a:p>
        </p:txBody>
      </p:sp>
      <p:sp>
        <p:nvSpPr>
          <p:cNvPr id="3" name="Content Placeholder 2"/>
          <p:cNvSpPr>
            <a:spLocks noGrp="1"/>
          </p:cNvSpPr>
          <p:nvPr>
            <p:ph idx="1"/>
          </p:nvPr>
        </p:nvSpPr>
        <p:spPr/>
        <p:txBody>
          <a:bodyPr>
            <a:normAutofit/>
          </a:bodyPr>
          <a:lstStyle/>
          <a:p>
            <a:pPr>
              <a:buFont typeface="+mj-lt"/>
              <a:buAutoNum type="arabicPeriod"/>
            </a:pPr>
            <a:r>
              <a:rPr lang="en-IE" b="1" dirty="0"/>
              <a:t>Poor national mechanisms to question Government on implementing human rights obligations</a:t>
            </a:r>
          </a:p>
          <a:p>
            <a:pPr>
              <a:buFont typeface="+mj-lt"/>
              <a:buAutoNum type="arabicPeriod"/>
            </a:pPr>
            <a:endParaRPr lang="en-IE" b="1" dirty="0"/>
          </a:p>
          <a:p>
            <a:pPr>
              <a:buFont typeface="+mj-lt"/>
              <a:buAutoNum type="arabicPeriod"/>
            </a:pPr>
            <a:r>
              <a:rPr lang="en-IE" b="1" dirty="0"/>
              <a:t>Lack of transparency on decision making and budget allocations – political decisions v evidence based decisions</a:t>
            </a:r>
          </a:p>
          <a:p>
            <a:pPr>
              <a:buFont typeface="+mj-lt"/>
              <a:buAutoNum type="arabicPeriod"/>
            </a:pPr>
            <a:endParaRPr lang="en-IE" b="1" dirty="0"/>
          </a:p>
          <a:p>
            <a:pPr>
              <a:buFont typeface="+mj-lt"/>
              <a:buAutoNum type="arabicPeriod"/>
            </a:pPr>
            <a:r>
              <a:rPr lang="en-IE" b="1" dirty="0"/>
              <a:t>Lack of detailed information on HIV in Ireland – limits ability to inform policy </a:t>
            </a:r>
          </a:p>
          <a:p>
            <a:pPr>
              <a:buFont typeface="+mj-lt"/>
              <a:buAutoNum type="arabicPeriod"/>
            </a:pPr>
            <a:endParaRPr lang="en-IE" b="1" dirty="0"/>
          </a:p>
          <a:p>
            <a:pPr>
              <a:buFont typeface="+mj-lt"/>
              <a:buAutoNum type="arabicPeriod"/>
            </a:pPr>
            <a:r>
              <a:rPr lang="en-IE" b="1" dirty="0"/>
              <a:t>Recession and austerity has impacted negatively on the most vulnerable within Irish society, those least able to advocate on their own behalf</a:t>
            </a:r>
          </a:p>
          <a:p>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6" y="0"/>
            <a:ext cx="2389194" cy="1285461"/>
          </a:xfrm>
          <a:prstGeom prst="rect">
            <a:avLst/>
          </a:prstGeom>
        </p:spPr>
      </p:pic>
    </p:spTree>
    <p:extLst>
      <p:ext uri="{BB962C8B-B14F-4D97-AF65-F5344CB8AC3E}">
        <p14:creationId xmlns:p14="http://schemas.microsoft.com/office/powerpoint/2010/main" val="402576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4800" u="sng" dirty="0"/>
              <a:t>Meeting these challenges</a:t>
            </a:r>
          </a:p>
        </p:txBody>
      </p:sp>
      <p:sp>
        <p:nvSpPr>
          <p:cNvPr id="3" name="Content Placeholder 2"/>
          <p:cNvSpPr>
            <a:spLocks noGrp="1"/>
          </p:cNvSpPr>
          <p:nvPr>
            <p:ph idx="1"/>
          </p:nvPr>
        </p:nvSpPr>
        <p:spPr/>
        <p:txBody>
          <a:bodyPr>
            <a:normAutofit/>
          </a:bodyPr>
          <a:lstStyle/>
          <a:p>
            <a:r>
              <a:rPr lang="en-IE" dirty="0"/>
              <a:t>At all times it is crucial that PLWHIV are centrally and equally involved – Positive Now and the All Ireland Network of People Living with HIV good Irish example (www.positivenow.ie).</a:t>
            </a:r>
          </a:p>
          <a:p>
            <a:endParaRPr lang="en-IE" dirty="0"/>
          </a:p>
          <a:p>
            <a:r>
              <a:rPr lang="en-IE" dirty="0"/>
              <a:t>Place human rights at the centre of our work - this will give us integrity, strength and validity to advocate, and be heard. </a:t>
            </a:r>
          </a:p>
          <a:p>
            <a:endParaRPr lang="en-IE" dirty="0"/>
          </a:p>
          <a:p>
            <a:r>
              <a:rPr lang="en-IE" dirty="0"/>
              <a:t>Civil society needs to work in partnership to an agreed vision and action plan.</a:t>
            </a:r>
          </a:p>
          <a:p>
            <a:endParaRPr lang="en-IE" dirty="0"/>
          </a:p>
          <a:p>
            <a:r>
              <a:rPr lang="en-IE" dirty="0"/>
              <a:t>Win over Hearts and Minds; Use the Law</a:t>
            </a:r>
          </a:p>
          <a:p>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78176" y="-1"/>
            <a:ext cx="2413824" cy="1298713"/>
          </a:xfrm>
          <a:prstGeom prst="rect">
            <a:avLst/>
          </a:prstGeom>
        </p:spPr>
      </p:pic>
    </p:spTree>
    <p:extLst>
      <p:ext uri="{BB962C8B-B14F-4D97-AF65-F5344CB8AC3E}">
        <p14:creationId xmlns:p14="http://schemas.microsoft.com/office/powerpoint/2010/main" val="967264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4800" u="sng" dirty="0"/>
              <a:t>The Irish Constitution</a:t>
            </a:r>
          </a:p>
        </p:txBody>
      </p:sp>
      <p:sp>
        <p:nvSpPr>
          <p:cNvPr id="3" name="Content Placeholder 2"/>
          <p:cNvSpPr>
            <a:spLocks noGrp="1"/>
          </p:cNvSpPr>
          <p:nvPr>
            <p:ph idx="1"/>
          </p:nvPr>
        </p:nvSpPr>
        <p:spPr/>
        <p:txBody>
          <a:bodyPr>
            <a:normAutofit fontScale="85000" lnSpcReduction="20000"/>
          </a:bodyPr>
          <a:lstStyle/>
          <a:p>
            <a:r>
              <a:rPr lang="en-IE" dirty="0"/>
              <a:t>Statement of how the State should treat its citizens – core values, laws and structures. It outlines certain basic rights:</a:t>
            </a:r>
          </a:p>
          <a:p>
            <a:pPr marL="0" indent="0">
              <a:buNone/>
            </a:pPr>
            <a:r>
              <a:rPr lang="en-IE" dirty="0"/>
              <a:t>* Right to a fair trial (Article 38.1)</a:t>
            </a:r>
          </a:p>
          <a:p>
            <a:pPr marL="0" indent="0">
              <a:buNone/>
            </a:pPr>
            <a:r>
              <a:rPr lang="en-IE" dirty="0"/>
              <a:t>* Equality before the law (Article 40.1)</a:t>
            </a:r>
          </a:p>
          <a:p>
            <a:pPr marL="0" indent="0">
              <a:buNone/>
            </a:pPr>
            <a:r>
              <a:rPr lang="en-IE" dirty="0"/>
              <a:t>* Right to life (Article 40.3)</a:t>
            </a:r>
          </a:p>
          <a:p>
            <a:pPr marL="0" indent="0">
              <a:buNone/>
            </a:pPr>
            <a:r>
              <a:rPr lang="en-IE" dirty="0"/>
              <a:t>* Right to liberty (Article 40.4)</a:t>
            </a:r>
          </a:p>
          <a:p>
            <a:pPr marL="0" indent="0">
              <a:buNone/>
            </a:pPr>
            <a:r>
              <a:rPr lang="en-IE" dirty="0"/>
              <a:t>* Right to freedom of expression, assembly and association (Article 40.6.1)</a:t>
            </a:r>
          </a:p>
          <a:p>
            <a:pPr marL="0" indent="0">
              <a:buNone/>
            </a:pPr>
            <a:r>
              <a:rPr lang="en-IE" dirty="0"/>
              <a:t>* Protection of the family (Article 41)</a:t>
            </a:r>
          </a:p>
          <a:p>
            <a:r>
              <a:rPr lang="en-IE" dirty="0"/>
              <a:t>In practice the courts have interpreted the constitution as also including other human rights – bodily integrity, freedom from torture, inhuman or degrading treatment or punishment, right to work and earn a livelihood, right to privacy</a:t>
            </a:r>
          </a:p>
          <a:p>
            <a:r>
              <a:rPr lang="en-IE" dirty="0"/>
              <a:t>We need to use the law in our advocacy work – in Ireland PILA/MLRC/IHREC (2014 Act in relation to Public Sector Duty)/Office of the Ombudsman/ examples</a:t>
            </a:r>
          </a:p>
          <a:p>
            <a:r>
              <a:rPr lang="en-IE" dirty="0"/>
              <a:t>Liberty, ACLU, ICCL – carrot and stick approach. </a:t>
            </a:r>
          </a:p>
        </p:txBody>
      </p:sp>
    </p:spTree>
    <p:extLst>
      <p:ext uri="{BB962C8B-B14F-4D97-AF65-F5344CB8AC3E}">
        <p14:creationId xmlns:p14="http://schemas.microsoft.com/office/powerpoint/2010/main" val="400849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E" dirty="0"/>
              <a:t>Civil Society, Advocacy &amp; HIV Policy</a:t>
            </a:r>
          </a:p>
        </p:txBody>
      </p:sp>
      <p:sp>
        <p:nvSpPr>
          <p:cNvPr id="3" name="Subtitle 2"/>
          <p:cNvSpPr>
            <a:spLocks noGrp="1"/>
          </p:cNvSpPr>
          <p:nvPr>
            <p:ph type="subTitle" idx="1"/>
          </p:nvPr>
        </p:nvSpPr>
        <p:spPr/>
        <p:txBody>
          <a:bodyPr>
            <a:normAutofit lnSpcReduction="10000"/>
          </a:bodyPr>
          <a:lstStyle/>
          <a:p>
            <a:pPr algn="ctr"/>
            <a:endParaRPr lang="en-IE" sz="6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2807" y="-1"/>
            <a:ext cx="2389193" cy="1285461"/>
          </a:xfrm>
          <a:prstGeom prst="rect">
            <a:avLst/>
          </a:prstGeom>
        </p:spPr>
      </p:pic>
    </p:spTree>
    <p:extLst>
      <p:ext uri="{BB962C8B-B14F-4D97-AF65-F5344CB8AC3E}">
        <p14:creationId xmlns:p14="http://schemas.microsoft.com/office/powerpoint/2010/main" val="2378249224"/>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484</TotalTime>
  <Words>1215</Words>
  <Application>Microsoft Office PowerPoint</Application>
  <PresentationFormat>Custom</PresentationFormat>
  <Paragraphs>148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PowerPoint Presentation</vt:lpstr>
      <vt:lpstr>Work of HIV Ireland</vt:lpstr>
      <vt:lpstr>Key Areas of Presentation</vt:lpstr>
      <vt:lpstr>Influence and Role of  Irish Civil Society</vt:lpstr>
      <vt:lpstr> Long Tradition of Civil Society Activism in Ireland</vt:lpstr>
      <vt:lpstr>Challenges Exist</vt:lpstr>
      <vt:lpstr>Meeting these challenges</vt:lpstr>
      <vt:lpstr>The Irish Constitution</vt:lpstr>
      <vt:lpstr>Civil Society, Advocacy &amp; HIV Policy</vt:lpstr>
      <vt:lpstr>Be a Trustworthy &amp; Credible Voice</vt:lpstr>
      <vt:lpstr>A Human Rights  Based Approach To Our Work </vt:lpstr>
      <vt:lpstr>‘A human rights based approach begins with the conviction that all people are entitled to the protection and promotion of their human rights’</vt:lpstr>
      <vt:lpstr>Conventions,  Charters and Declarations</vt:lpstr>
      <vt:lpstr>European Convention on Human Rights</vt:lpstr>
      <vt:lpstr>ECoHR’s Country Based Decisions</vt:lpstr>
      <vt:lpstr>Practical Tools in Implementing a HRBA</vt:lpstr>
      <vt:lpstr>The role of  AIDS Action Europe in supporting advocacy at national level</vt:lpstr>
      <vt:lpstr>Please Be Proactive!!</vt:lpstr>
      <vt:lpstr>Civil Society Advocacy</vt:lpstr>
      <vt:lpstr>Dankeschon!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Niall Mulligan</dc:creator>
  <cp:lastModifiedBy>Brona Cousins</cp:lastModifiedBy>
  <cp:revision>71</cp:revision>
  <cp:lastPrinted>2016-11-01T10:18:42Z</cp:lastPrinted>
  <dcterms:created xsi:type="dcterms:W3CDTF">2016-10-27T11:46:56Z</dcterms:created>
  <dcterms:modified xsi:type="dcterms:W3CDTF">2016-11-09T13:45:38Z</dcterms:modified>
</cp:coreProperties>
</file>